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6" r:id="rId7"/>
    <p:sldId id="267" r:id="rId8"/>
    <p:sldId id="268" r:id="rId9"/>
    <p:sldId id="269" r:id="rId10"/>
    <p:sldId id="261" r:id="rId11"/>
    <p:sldId id="260" r:id="rId12"/>
    <p:sldId id="265" r:id="rId13"/>
  </p:sldIdLst>
  <p:sldSz cx="18288000" cy="10287000"/>
  <p:notesSz cx="6858000" cy="9144000"/>
  <p:embeddedFontLst>
    <p:embeddedFont>
      <p:font typeface="Anton" pitchFamily="2" charset="0"/>
      <p:regular r:id="rId14"/>
    </p:embeddedFont>
    <p:embeddedFont>
      <p:font typeface="Arial Black" panose="020B0A04020102020204" pitchFamily="34" charset="0"/>
      <p:bold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22" autoAdjust="0"/>
  </p:normalViewPr>
  <p:slideViewPr>
    <p:cSldViewPr>
      <p:cViewPr varScale="1">
        <p:scale>
          <a:sx n="40" d="100"/>
          <a:sy n="40" d="100"/>
        </p:scale>
        <p:origin x="91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fif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1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83359" y="1517847"/>
            <a:ext cx="14917450" cy="7245754"/>
            <a:chOff x="0" y="0"/>
            <a:chExt cx="3928876" cy="19083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28876" cy="1908347"/>
            </a:xfrm>
            <a:custGeom>
              <a:avLst/>
              <a:gdLst/>
              <a:ahLst/>
              <a:cxnLst/>
              <a:rect l="l" t="t" r="r" b="b"/>
              <a:pathLst>
                <a:path w="3928876" h="1908347">
                  <a:moveTo>
                    <a:pt x="0" y="0"/>
                  </a:moveTo>
                  <a:lnTo>
                    <a:pt x="3928876" y="0"/>
                  </a:lnTo>
                  <a:lnTo>
                    <a:pt x="3928876" y="1908347"/>
                  </a:lnTo>
                  <a:lnTo>
                    <a:pt x="0" y="1908347"/>
                  </a:lnTo>
                  <a:close/>
                </a:path>
              </a:pathLst>
            </a:custGeom>
            <a:solidFill>
              <a:srgbClr val="101010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28876" cy="1946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69545" y="1912389"/>
            <a:ext cx="365559" cy="146144"/>
          </a:xfrm>
          <a:custGeom>
            <a:avLst/>
            <a:gdLst/>
            <a:ahLst/>
            <a:cxnLst/>
            <a:rect l="l" t="t" r="r" b="b"/>
            <a:pathLst>
              <a:path w="365559" h="146144">
                <a:moveTo>
                  <a:pt x="0" y="0"/>
                </a:moveTo>
                <a:lnTo>
                  <a:pt x="365559" y="0"/>
                </a:lnTo>
                <a:lnTo>
                  <a:pt x="365559" y="146144"/>
                </a:lnTo>
                <a:lnTo>
                  <a:pt x="0" y="146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849066" y="1912389"/>
            <a:ext cx="369389" cy="1061465"/>
          </a:xfrm>
          <a:custGeom>
            <a:avLst/>
            <a:gdLst/>
            <a:ahLst/>
            <a:cxnLst/>
            <a:rect l="l" t="t" r="r" b="b"/>
            <a:pathLst>
              <a:path w="369389" h="1061465">
                <a:moveTo>
                  <a:pt x="0" y="0"/>
                </a:moveTo>
                <a:lnTo>
                  <a:pt x="369389" y="0"/>
                </a:lnTo>
                <a:lnTo>
                  <a:pt x="369389" y="1061465"/>
                </a:lnTo>
                <a:lnTo>
                  <a:pt x="0" y="1061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85641" y="3924301"/>
            <a:ext cx="10058959" cy="383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7200" spc="144" dirty="0">
              <a:solidFill>
                <a:srgbClr val="FF8C00"/>
              </a:solidFill>
              <a:latin typeface="Anton"/>
            </a:endParaRPr>
          </a:p>
          <a:p>
            <a:pPr algn="ctr"/>
            <a:r>
              <a:rPr lang="en-US" sz="7200" spc="144" dirty="0" err="1">
                <a:solidFill>
                  <a:srgbClr val="FF8C00"/>
                </a:solidFill>
                <a:latin typeface="Anton"/>
              </a:rPr>
              <a:t>MetaConstruct</a:t>
            </a:r>
            <a:endParaRPr lang="en-US" sz="7200" spc="144" dirty="0">
              <a:solidFill>
                <a:srgbClr val="FF8C00"/>
              </a:solidFill>
              <a:latin typeface="Anton"/>
            </a:endParaRPr>
          </a:p>
          <a:p>
            <a:pPr algn="ctr">
              <a:lnSpc>
                <a:spcPts val="13484"/>
              </a:lnSpc>
            </a:pPr>
            <a:endParaRPr lang="en-US" sz="9631" spc="144" dirty="0">
              <a:solidFill>
                <a:srgbClr val="FF8C00"/>
              </a:solidFill>
              <a:latin typeface="An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85641" y="7457894"/>
            <a:ext cx="10516718" cy="28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dirty="0">
                <a:solidFill>
                  <a:srgbClr val="FFFFFF"/>
                </a:solidFill>
                <a:latin typeface="Source Sans Pro"/>
              </a:rPr>
              <a:t>@ Copyright, </a:t>
            </a:r>
            <a:r>
              <a:rPr lang="en-US" sz="1699" dirty="0" err="1">
                <a:solidFill>
                  <a:srgbClr val="FFFFFF"/>
                </a:solidFill>
                <a:latin typeface="Source Sans Pro"/>
              </a:rPr>
              <a:t>RayZen</a:t>
            </a:r>
            <a:r>
              <a:rPr lang="en-US" sz="1699" dirty="0">
                <a:solidFill>
                  <a:srgbClr val="FFFFFF"/>
                </a:solidFill>
                <a:latin typeface="Source Sans Pro"/>
              </a:rPr>
              <a:t>, 2023.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DB9E21-0E1B-AD63-4F1E-917596E4F7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53" y="1589567"/>
            <a:ext cx="2541463" cy="25414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224449" y="419100"/>
            <a:ext cx="517070" cy="206716"/>
          </a:xfrm>
          <a:custGeom>
            <a:avLst/>
            <a:gdLst/>
            <a:ahLst/>
            <a:cxnLst/>
            <a:rect l="l" t="t" r="r" b="b"/>
            <a:pathLst>
              <a:path w="517070" h="206716">
                <a:moveTo>
                  <a:pt x="0" y="0"/>
                </a:moveTo>
                <a:lnTo>
                  <a:pt x="517070" y="0"/>
                </a:lnTo>
                <a:lnTo>
                  <a:pt x="517070" y="206715"/>
                </a:lnTo>
                <a:lnTo>
                  <a:pt x="0" y="2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972372" y="8910367"/>
            <a:ext cx="454630" cy="1306411"/>
          </a:xfrm>
          <a:custGeom>
            <a:avLst/>
            <a:gdLst/>
            <a:ahLst/>
            <a:cxnLst/>
            <a:rect l="l" t="t" r="r" b="b"/>
            <a:pathLst>
              <a:path w="454630" h="1306411">
                <a:moveTo>
                  <a:pt x="0" y="0"/>
                </a:moveTo>
                <a:lnTo>
                  <a:pt x="454629" y="0"/>
                </a:lnTo>
                <a:lnTo>
                  <a:pt x="454629" y="1306411"/>
                </a:lnTo>
                <a:lnTo>
                  <a:pt x="0" y="130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0" y="1766739"/>
            <a:ext cx="7700339" cy="3716770"/>
            <a:chOff x="0" y="0"/>
            <a:chExt cx="2028073" cy="9789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28073" cy="978902"/>
            </a:xfrm>
            <a:custGeom>
              <a:avLst/>
              <a:gdLst/>
              <a:ahLst/>
              <a:cxnLst/>
              <a:rect l="l" t="t" r="r" b="b"/>
              <a:pathLst>
                <a:path w="2028073" h="978902">
                  <a:moveTo>
                    <a:pt x="0" y="0"/>
                  </a:moveTo>
                  <a:lnTo>
                    <a:pt x="2028073" y="0"/>
                  </a:lnTo>
                  <a:lnTo>
                    <a:pt x="2028073" y="978902"/>
                  </a:lnTo>
                  <a:lnTo>
                    <a:pt x="0" y="978902"/>
                  </a:lnTo>
                  <a:close/>
                </a:path>
              </a:pathLst>
            </a:custGeom>
            <a:solidFill>
              <a:srgbClr val="FF8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28073" cy="1007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rot="-5400000">
            <a:off x="949363" y="6793984"/>
            <a:ext cx="26400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18541" y="3125850"/>
            <a:ext cx="5175880" cy="890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21"/>
              </a:lnSpc>
            </a:pPr>
            <a:r>
              <a:rPr lang="en-US" sz="5301" spc="79" dirty="0">
                <a:solidFill>
                  <a:srgbClr val="FFFFFF"/>
                </a:solidFill>
                <a:latin typeface="Anton"/>
              </a:rPr>
              <a:t>Extended Version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-1354770" y="5494435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D0AA1D-E132-6682-B358-6D79C6D4AC64}"/>
              </a:ext>
            </a:extLst>
          </p:cNvPr>
          <p:cNvSpPr txBox="1"/>
          <p:nvPr/>
        </p:nvSpPr>
        <p:spPr>
          <a:xfrm>
            <a:off x="7045374" y="7020522"/>
            <a:ext cx="64844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Augmented Reality for Virtual Objects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 in Real Spaces</a:t>
            </a:r>
            <a:endParaRPr lang="en-PK" sz="32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14341A-014F-AD2E-58ED-1F47456E9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74" y="972182"/>
            <a:ext cx="11242623" cy="58930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224449" y="497968"/>
            <a:ext cx="517070" cy="206716"/>
          </a:xfrm>
          <a:custGeom>
            <a:avLst/>
            <a:gdLst/>
            <a:ahLst/>
            <a:cxnLst/>
            <a:rect l="l" t="t" r="r" b="b"/>
            <a:pathLst>
              <a:path w="517070" h="206716">
                <a:moveTo>
                  <a:pt x="0" y="0"/>
                </a:moveTo>
                <a:lnTo>
                  <a:pt x="517070" y="0"/>
                </a:lnTo>
                <a:lnTo>
                  <a:pt x="517070" y="206715"/>
                </a:lnTo>
                <a:lnTo>
                  <a:pt x="0" y="2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860999" y="8910367"/>
            <a:ext cx="454630" cy="1306411"/>
          </a:xfrm>
          <a:custGeom>
            <a:avLst/>
            <a:gdLst/>
            <a:ahLst/>
            <a:cxnLst/>
            <a:rect l="l" t="t" r="r" b="b"/>
            <a:pathLst>
              <a:path w="454630" h="1306411">
                <a:moveTo>
                  <a:pt x="0" y="0"/>
                </a:moveTo>
                <a:lnTo>
                  <a:pt x="454629" y="0"/>
                </a:lnTo>
                <a:lnTo>
                  <a:pt x="454629" y="1306411"/>
                </a:lnTo>
                <a:lnTo>
                  <a:pt x="0" y="130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940968" y="1426730"/>
            <a:ext cx="16347032" cy="7433540"/>
            <a:chOff x="0" y="0"/>
            <a:chExt cx="4305391" cy="19578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05391" cy="1957805"/>
            </a:xfrm>
            <a:custGeom>
              <a:avLst/>
              <a:gdLst/>
              <a:ahLst/>
              <a:cxnLst/>
              <a:rect l="l" t="t" r="r" b="b"/>
              <a:pathLst>
                <a:path w="4305391" h="1957805">
                  <a:moveTo>
                    <a:pt x="0" y="0"/>
                  </a:moveTo>
                  <a:lnTo>
                    <a:pt x="4305391" y="0"/>
                  </a:lnTo>
                  <a:lnTo>
                    <a:pt x="4305391" y="1957805"/>
                  </a:lnTo>
                  <a:lnTo>
                    <a:pt x="0" y="1957805"/>
                  </a:lnTo>
                  <a:close/>
                </a:path>
              </a:pathLst>
            </a:custGeom>
            <a:solidFill>
              <a:srgbClr val="FF8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305391" cy="1986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4475" y="2476500"/>
            <a:ext cx="3780630" cy="91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1"/>
              </a:lnSpc>
            </a:pPr>
            <a:r>
              <a:rPr lang="en-US" sz="6000" spc="79" dirty="0">
                <a:solidFill>
                  <a:srgbClr val="FFFFFF"/>
                </a:solidFill>
                <a:latin typeface="Anton"/>
              </a:rPr>
              <a:t>Benefits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-779217" y="6939359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0" y="1929911"/>
            <a:ext cx="3881935" cy="6427178"/>
            <a:chOff x="0" y="0"/>
            <a:chExt cx="5175914" cy="856957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rcRect l="27350" r="27350"/>
            <a:stretch>
              <a:fillRect/>
            </a:stretch>
          </p:blipFill>
          <p:spPr>
            <a:xfrm>
              <a:off x="0" y="0"/>
              <a:ext cx="5175914" cy="856957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6264475" y="3771899"/>
            <a:ext cx="916867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33" dirty="0">
                <a:solidFill>
                  <a:srgbClr val="FFFFFF"/>
                </a:solidFill>
                <a:latin typeface="Arial Black" panose="020B0A04020102020204" pitchFamily="34" charset="0"/>
              </a:rPr>
              <a:t>Enhanced Customer Satisfaction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spc="33" dirty="0">
              <a:solidFill>
                <a:srgbClr val="FFFFFF"/>
              </a:solidFill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33" dirty="0">
                <a:solidFill>
                  <a:srgbClr val="FFFFFF"/>
                </a:solidFill>
                <a:latin typeface="Arial Black" panose="020B0A04020102020204" pitchFamily="34" charset="0"/>
              </a:rPr>
              <a:t>Competitive Advantage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spc="33" dirty="0">
              <a:solidFill>
                <a:srgbClr val="FFFFFF"/>
              </a:solidFill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33" dirty="0">
                <a:solidFill>
                  <a:srgbClr val="FFFFFF"/>
                </a:solidFill>
                <a:latin typeface="Arial Black" panose="020B0A04020102020204" pitchFamily="34" charset="0"/>
              </a:rPr>
              <a:t>Reduced Revisions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spc="33" dirty="0">
              <a:solidFill>
                <a:srgbClr val="FFFFFF"/>
              </a:solidFill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33" dirty="0">
                <a:solidFill>
                  <a:srgbClr val="FFFFFF"/>
                </a:solidFill>
                <a:latin typeface="Arial Black" panose="020B0A04020102020204" pitchFamily="34" charset="0"/>
              </a:rPr>
              <a:t>Marketing and Branding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spc="33" dirty="0">
              <a:solidFill>
                <a:srgbClr val="FFFFFF"/>
              </a:solidFill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33" dirty="0">
                <a:solidFill>
                  <a:srgbClr val="FFFFFF"/>
                </a:solidFill>
                <a:latin typeface="Arial Black" panose="020B0A04020102020204" pitchFamily="34" charset="0"/>
              </a:rPr>
              <a:t>Inform Decision-Making</a:t>
            </a:r>
          </a:p>
        </p:txBody>
      </p:sp>
      <p:sp>
        <p:nvSpPr>
          <p:cNvPr id="24" name="AutoShape 24"/>
          <p:cNvSpPr/>
          <p:nvPr/>
        </p:nvSpPr>
        <p:spPr>
          <a:xfrm rot="-5400000">
            <a:off x="3696793" y="5894273"/>
            <a:ext cx="424474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1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85275" y="1520623"/>
            <a:ext cx="14917450" cy="7245754"/>
            <a:chOff x="0" y="0"/>
            <a:chExt cx="3928876" cy="19083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28876" cy="1908347"/>
            </a:xfrm>
            <a:custGeom>
              <a:avLst/>
              <a:gdLst/>
              <a:ahLst/>
              <a:cxnLst/>
              <a:rect l="l" t="t" r="r" b="b"/>
              <a:pathLst>
                <a:path w="3928876" h="1908347">
                  <a:moveTo>
                    <a:pt x="0" y="0"/>
                  </a:moveTo>
                  <a:lnTo>
                    <a:pt x="3928876" y="0"/>
                  </a:lnTo>
                  <a:lnTo>
                    <a:pt x="3928876" y="1908347"/>
                  </a:lnTo>
                  <a:lnTo>
                    <a:pt x="0" y="1908347"/>
                  </a:lnTo>
                  <a:close/>
                </a:path>
              </a:pathLst>
            </a:custGeom>
            <a:solidFill>
              <a:srgbClr val="101010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28876" cy="1946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69545" y="1912389"/>
            <a:ext cx="365559" cy="146144"/>
          </a:xfrm>
          <a:custGeom>
            <a:avLst/>
            <a:gdLst/>
            <a:ahLst/>
            <a:cxnLst/>
            <a:rect l="l" t="t" r="r" b="b"/>
            <a:pathLst>
              <a:path w="365559" h="146144">
                <a:moveTo>
                  <a:pt x="0" y="0"/>
                </a:moveTo>
                <a:lnTo>
                  <a:pt x="365559" y="0"/>
                </a:lnTo>
                <a:lnTo>
                  <a:pt x="365559" y="146144"/>
                </a:lnTo>
                <a:lnTo>
                  <a:pt x="0" y="146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849066" y="1912389"/>
            <a:ext cx="369389" cy="1061465"/>
          </a:xfrm>
          <a:custGeom>
            <a:avLst/>
            <a:gdLst/>
            <a:ahLst/>
            <a:cxnLst/>
            <a:rect l="l" t="t" r="r" b="b"/>
            <a:pathLst>
              <a:path w="369389" h="1061465">
                <a:moveTo>
                  <a:pt x="0" y="0"/>
                </a:moveTo>
                <a:lnTo>
                  <a:pt x="369389" y="0"/>
                </a:lnTo>
                <a:lnTo>
                  <a:pt x="369389" y="1061465"/>
                </a:lnTo>
                <a:lnTo>
                  <a:pt x="0" y="1061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594248" y="4120657"/>
            <a:ext cx="9099504" cy="164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84"/>
              </a:lnSpc>
            </a:pPr>
            <a:r>
              <a:rPr lang="en-US" sz="9631" spc="144">
                <a:solidFill>
                  <a:srgbClr val="FF8C00"/>
                </a:solidFill>
                <a:latin typeface="Anton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85641" y="7457894"/>
            <a:ext cx="10516718" cy="28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dirty="0">
                <a:solidFill>
                  <a:srgbClr val="FFFFFF"/>
                </a:solidFill>
                <a:latin typeface="Source Sans Pro"/>
              </a:rPr>
              <a:t>@ Copyright, </a:t>
            </a:r>
            <a:r>
              <a:rPr lang="en-US" sz="1699" dirty="0" err="1">
                <a:solidFill>
                  <a:srgbClr val="FFFFFF"/>
                </a:solidFill>
                <a:latin typeface="Source Sans Pro"/>
              </a:rPr>
              <a:t>RayZen</a:t>
            </a:r>
            <a:r>
              <a:rPr lang="en-US" sz="1699" dirty="0">
                <a:solidFill>
                  <a:srgbClr val="FFFFFF"/>
                </a:solidFill>
                <a:latin typeface="Source Sans Pro"/>
              </a:rPr>
              <a:t>, 2023.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03483" y="0"/>
            <a:ext cx="4384517" cy="10287000"/>
            <a:chOff x="0" y="0"/>
            <a:chExt cx="115477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770" cy="2709333"/>
            </a:xfrm>
            <a:custGeom>
              <a:avLst/>
              <a:gdLst/>
              <a:ahLst/>
              <a:cxnLst/>
              <a:rect l="l" t="t" r="r" b="b"/>
              <a:pathLst>
                <a:path w="1154770" h="2709333">
                  <a:moveTo>
                    <a:pt x="0" y="0"/>
                  </a:moveTo>
                  <a:lnTo>
                    <a:pt x="1154770" y="0"/>
                  </a:lnTo>
                  <a:lnTo>
                    <a:pt x="11547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8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5477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224449" y="497968"/>
            <a:ext cx="517070" cy="206716"/>
          </a:xfrm>
          <a:custGeom>
            <a:avLst/>
            <a:gdLst/>
            <a:ahLst/>
            <a:cxnLst/>
            <a:rect l="l" t="t" r="r" b="b"/>
            <a:pathLst>
              <a:path w="517070" h="206716">
                <a:moveTo>
                  <a:pt x="0" y="0"/>
                </a:moveTo>
                <a:lnTo>
                  <a:pt x="517070" y="0"/>
                </a:lnTo>
                <a:lnTo>
                  <a:pt x="517070" y="206715"/>
                </a:lnTo>
                <a:lnTo>
                  <a:pt x="0" y="2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972372" y="8910367"/>
            <a:ext cx="454630" cy="1306411"/>
          </a:xfrm>
          <a:custGeom>
            <a:avLst/>
            <a:gdLst/>
            <a:ahLst/>
            <a:cxnLst/>
            <a:rect l="l" t="t" r="r" b="b"/>
            <a:pathLst>
              <a:path w="454630" h="1306411">
                <a:moveTo>
                  <a:pt x="0" y="0"/>
                </a:moveTo>
                <a:lnTo>
                  <a:pt x="454629" y="0"/>
                </a:lnTo>
                <a:lnTo>
                  <a:pt x="454629" y="1306411"/>
                </a:lnTo>
                <a:lnTo>
                  <a:pt x="0" y="130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810000" y="7426853"/>
            <a:ext cx="2180654" cy="840847"/>
            <a:chOff x="-19271" y="0"/>
            <a:chExt cx="574328" cy="12949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5057" cy="173201"/>
            </a:xfrm>
            <a:custGeom>
              <a:avLst/>
              <a:gdLst/>
              <a:ahLst/>
              <a:cxnLst/>
              <a:rect l="l" t="t" r="r" b="b"/>
              <a:pathLst>
                <a:path w="555057" h="173201">
                  <a:moveTo>
                    <a:pt x="0" y="0"/>
                  </a:moveTo>
                  <a:lnTo>
                    <a:pt x="555057" y="0"/>
                  </a:lnTo>
                  <a:lnTo>
                    <a:pt x="555057" y="173201"/>
                  </a:lnTo>
                  <a:lnTo>
                    <a:pt x="0" y="173201"/>
                  </a:lnTo>
                  <a:close/>
                </a:path>
              </a:pathLst>
            </a:custGeom>
            <a:solidFill>
              <a:srgbClr val="FF8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9271" y="1093222"/>
              <a:ext cx="555057" cy="201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</p:txBody>
        </p:sp>
      </p:grpSp>
      <p:sp>
        <p:nvSpPr>
          <p:cNvPr id="13" name="AutoShape 13"/>
          <p:cNvSpPr/>
          <p:nvPr/>
        </p:nvSpPr>
        <p:spPr>
          <a:xfrm rot="-5400000">
            <a:off x="-28398" y="5133975"/>
            <a:ext cx="459552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854613" y="2756273"/>
            <a:ext cx="729398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spc="79" dirty="0">
                <a:solidFill>
                  <a:srgbClr val="FF8C00"/>
                </a:solidFill>
                <a:latin typeface="Anton"/>
              </a:rPr>
              <a:t>The Problem Statement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93077" y="4184643"/>
            <a:ext cx="525092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Source Sans Pro"/>
              </a:rPr>
              <a:t>When a customer commissions a company to build a house, and the company completes the construction, the customer later raises concerns about the house's design and specifications.</a:t>
            </a:r>
          </a:p>
        </p:txBody>
      </p:sp>
      <p:sp>
        <p:nvSpPr>
          <p:cNvPr id="18" name="Freeform 18"/>
          <p:cNvSpPr/>
          <p:nvPr/>
        </p:nvSpPr>
        <p:spPr>
          <a:xfrm>
            <a:off x="-779217" y="1324160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0800000">
            <a:off x="17060751" y="6659408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4587AC-8E73-E434-DECD-0FEA97782D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544" y="2730578"/>
            <a:ext cx="7903756" cy="50398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224449" y="497968"/>
            <a:ext cx="517070" cy="206716"/>
          </a:xfrm>
          <a:custGeom>
            <a:avLst/>
            <a:gdLst/>
            <a:ahLst/>
            <a:cxnLst/>
            <a:rect l="l" t="t" r="r" b="b"/>
            <a:pathLst>
              <a:path w="517070" h="206716">
                <a:moveTo>
                  <a:pt x="0" y="0"/>
                </a:moveTo>
                <a:lnTo>
                  <a:pt x="517070" y="0"/>
                </a:lnTo>
                <a:lnTo>
                  <a:pt x="517070" y="206715"/>
                </a:lnTo>
                <a:lnTo>
                  <a:pt x="0" y="2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860999" y="8910367"/>
            <a:ext cx="454630" cy="1306411"/>
          </a:xfrm>
          <a:custGeom>
            <a:avLst/>
            <a:gdLst/>
            <a:ahLst/>
            <a:cxnLst/>
            <a:rect l="l" t="t" r="r" b="b"/>
            <a:pathLst>
              <a:path w="454630" h="1306411">
                <a:moveTo>
                  <a:pt x="0" y="0"/>
                </a:moveTo>
                <a:lnTo>
                  <a:pt x="454629" y="0"/>
                </a:lnTo>
                <a:lnTo>
                  <a:pt x="454629" y="1306411"/>
                </a:lnTo>
                <a:lnTo>
                  <a:pt x="0" y="130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79217" y="2242959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68527" y="1993698"/>
            <a:ext cx="3780630" cy="90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1"/>
              </a:lnSpc>
            </a:pPr>
            <a:r>
              <a:rPr lang="en-US" sz="5301" spc="79" dirty="0">
                <a:solidFill>
                  <a:srgbClr val="FF8C00"/>
                </a:solidFill>
                <a:latin typeface="Anton"/>
              </a:rPr>
              <a:t>Survey</a:t>
            </a:r>
          </a:p>
        </p:txBody>
      </p:sp>
      <p:sp>
        <p:nvSpPr>
          <p:cNvPr id="11" name="AutoShape 11"/>
          <p:cNvSpPr/>
          <p:nvPr/>
        </p:nvSpPr>
        <p:spPr>
          <a:xfrm rot="-5399999">
            <a:off x="7622045" y="6568572"/>
            <a:ext cx="257844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993336" y="3023778"/>
            <a:ext cx="4013385" cy="214722"/>
            <a:chOff x="0" y="0"/>
            <a:chExt cx="1471447" cy="6790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71447" cy="679097"/>
            </a:xfrm>
            <a:custGeom>
              <a:avLst/>
              <a:gdLst/>
              <a:ahLst/>
              <a:cxnLst/>
              <a:rect l="l" t="t" r="r" b="b"/>
              <a:pathLst>
                <a:path w="1471447" h="679097">
                  <a:moveTo>
                    <a:pt x="0" y="0"/>
                  </a:moveTo>
                  <a:lnTo>
                    <a:pt x="1471447" y="0"/>
                  </a:lnTo>
                  <a:lnTo>
                    <a:pt x="1471447" y="679097"/>
                  </a:lnTo>
                  <a:lnTo>
                    <a:pt x="0" y="679097"/>
                  </a:lnTo>
                  <a:close/>
                </a:path>
              </a:pathLst>
            </a:custGeom>
            <a:solidFill>
              <a:srgbClr val="FF8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71447" cy="707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17060751" y="6255380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D3C89B-02B8-A903-107D-4E5686FF8D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00" y="1181100"/>
            <a:ext cx="11529556" cy="73586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65365" y="3961226"/>
            <a:ext cx="655738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spc="144" dirty="0" err="1">
                <a:solidFill>
                  <a:srgbClr val="FF8C00"/>
                </a:solidFill>
                <a:latin typeface="Anton"/>
              </a:rPr>
              <a:t>MetaConstruct</a:t>
            </a:r>
            <a:r>
              <a:rPr lang="en-US" sz="4800" spc="144" dirty="0">
                <a:solidFill>
                  <a:srgbClr val="FF8C00"/>
                </a:solidFill>
                <a:latin typeface="Anton"/>
              </a:rPr>
              <a:t> Visualization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7224449" y="497968"/>
            <a:ext cx="517070" cy="206716"/>
          </a:xfrm>
          <a:custGeom>
            <a:avLst/>
            <a:gdLst/>
            <a:ahLst/>
            <a:cxnLst/>
            <a:rect l="l" t="t" r="r" b="b"/>
            <a:pathLst>
              <a:path w="517070" h="206716">
                <a:moveTo>
                  <a:pt x="0" y="0"/>
                </a:moveTo>
                <a:lnTo>
                  <a:pt x="517070" y="0"/>
                </a:lnTo>
                <a:lnTo>
                  <a:pt x="517070" y="206715"/>
                </a:lnTo>
                <a:lnTo>
                  <a:pt x="0" y="2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972372" y="8910367"/>
            <a:ext cx="454630" cy="1306411"/>
          </a:xfrm>
          <a:custGeom>
            <a:avLst/>
            <a:gdLst/>
            <a:ahLst/>
            <a:cxnLst/>
            <a:rect l="l" t="t" r="r" b="b"/>
            <a:pathLst>
              <a:path w="454630" h="1306411">
                <a:moveTo>
                  <a:pt x="0" y="0"/>
                </a:moveTo>
                <a:lnTo>
                  <a:pt x="454629" y="0"/>
                </a:lnTo>
                <a:lnTo>
                  <a:pt x="454629" y="1306411"/>
                </a:lnTo>
                <a:lnTo>
                  <a:pt x="0" y="130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16648164" y="7869976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0" y="1620552"/>
            <a:ext cx="1664816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-1227249" y="1107061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-5400000">
            <a:off x="15512956" y="7525777"/>
            <a:ext cx="225136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EFF9A0-4F95-5C8E-36AB-D68F51E57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66" y="2848561"/>
            <a:ext cx="8740278" cy="5871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D63E24-744A-3742-B908-75002F5F4B8A}"/>
              </a:ext>
            </a:extLst>
          </p:cNvPr>
          <p:cNvSpPr txBox="1"/>
          <p:nvPr/>
        </p:nvSpPr>
        <p:spPr>
          <a:xfrm>
            <a:off x="1115446" y="5529134"/>
            <a:ext cx="294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Idea - Solution</a:t>
            </a:r>
            <a:endParaRPr lang="en-PK" sz="2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6CD72-9229-77A6-6640-03D1C1900D49}"/>
              </a:ext>
            </a:extLst>
          </p:cNvPr>
          <p:cNvSpPr txBox="1"/>
          <p:nvPr/>
        </p:nvSpPr>
        <p:spPr>
          <a:xfrm>
            <a:off x="1165365" y="6494315"/>
            <a:ext cx="6248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Integration of Metaverse into Construction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224449" y="497968"/>
            <a:ext cx="517070" cy="206716"/>
          </a:xfrm>
          <a:custGeom>
            <a:avLst/>
            <a:gdLst/>
            <a:ahLst/>
            <a:cxnLst/>
            <a:rect l="l" t="t" r="r" b="b"/>
            <a:pathLst>
              <a:path w="517070" h="206716">
                <a:moveTo>
                  <a:pt x="0" y="0"/>
                </a:moveTo>
                <a:lnTo>
                  <a:pt x="517070" y="0"/>
                </a:lnTo>
                <a:lnTo>
                  <a:pt x="517070" y="206715"/>
                </a:lnTo>
                <a:lnTo>
                  <a:pt x="0" y="2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860999" y="8910367"/>
            <a:ext cx="454630" cy="1306411"/>
          </a:xfrm>
          <a:custGeom>
            <a:avLst/>
            <a:gdLst/>
            <a:ahLst/>
            <a:cxnLst/>
            <a:rect l="l" t="t" r="r" b="b"/>
            <a:pathLst>
              <a:path w="454630" h="1306411">
                <a:moveTo>
                  <a:pt x="0" y="0"/>
                </a:moveTo>
                <a:lnTo>
                  <a:pt x="454629" y="0"/>
                </a:lnTo>
                <a:lnTo>
                  <a:pt x="454629" y="1306411"/>
                </a:lnTo>
                <a:lnTo>
                  <a:pt x="0" y="130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253685" y="1471360"/>
            <a:ext cx="3780630" cy="90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1"/>
              </a:lnSpc>
            </a:pPr>
            <a:r>
              <a:rPr lang="en-US" sz="5301" spc="79" dirty="0">
                <a:solidFill>
                  <a:srgbClr val="FF8C00"/>
                </a:solidFill>
                <a:latin typeface="Anton"/>
              </a:rPr>
              <a:t>Key Features</a:t>
            </a:r>
          </a:p>
        </p:txBody>
      </p:sp>
      <p:sp>
        <p:nvSpPr>
          <p:cNvPr id="17" name="Freeform 17"/>
          <p:cNvSpPr/>
          <p:nvPr/>
        </p:nvSpPr>
        <p:spPr>
          <a:xfrm>
            <a:off x="-779217" y="1692926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0800000">
            <a:off x="17060751" y="5039646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B8E0E-4195-44A0-A9FE-F427D83FB8A0}"/>
              </a:ext>
            </a:extLst>
          </p:cNvPr>
          <p:cNvSpPr txBox="1"/>
          <p:nvPr/>
        </p:nvSpPr>
        <p:spPr>
          <a:xfrm>
            <a:off x="1675281" y="4624147"/>
            <a:ext cx="5942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Customer Engagement</a:t>
            </a:r>
            <a:endParaRPr lang="en-PK" sz="4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3FDE59-AFD0-1594-E0C1-309E14461290}"/>
              </a:ext>
            </a:extLst>
          </p:cNvPr>
          <p:cNvSpPr txBox="1"/>
          <p:nvPr/>
        </p:nvSpPr>
        <p:spPr>
          <a:xfrm>
            <a:off x="1528767" y="5760491"/>
            <a:ext cx="62351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Customer’s Initial Interaction with the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 construction agency.</a:t>
            </a:r>
            <a:endParaRPr lang="en-PK" sz="280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06FC70-AF82-037D-D815-82C069F8A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98" y="3050858"/>
            <a:ext cx="9045939" cy="58306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224449" y="497968"/>
            <a:ext cx="517070" cy="206716"/>
          </a:xfrm>
          <a:custGeom>
            <a:avLst/>
            <a:gdLst/>
            <a:ahLst/>
            <a:cxnLst/>
            <a:rect l="l" t="t" r="r" b="b"/>
            <a:pathLst>
              <a:path w="517070" h="206716">
                <a:moveTo>
                  <a:pt x="0" y="0"/>
                </a:moveTo>
                <a:lnTo>
                  <a:pt x="517070" y="0"/>
                </a:lnTo>
                <a:lnTo>
                  <a:pt x="517070" y="206715"/>
                </a:lnTo>
                <a:lnTo>
                  <a:pt x="0" y="2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860999" y="8910367"/>
            <a:ext cx="454630" cy="1306411"/>
          </a:xfrm>
          <a:custGeom>
            <a:avLst/>
            <a:gdLst/>
            <a:ahLst/>
            <a:cxnLst/>
            <a:rect l="l" t="t" r="r" b="b"/>
            <a:pathLst>
              <a:path w="454630" h="1306411">
                <a:moveTo>
                  <a:pt x="0" y="0"/>
                </a:moveTo>
                <a:lnTo>
                  <a:pt x="454629" y="0"/>
                </a:lnTo>
                <a:lnTo>
                  <a:pt x="454629" y="1306411"/>
                </a:lnTo>
                <a:lnTo>
                  <a:pt x="0" y="130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779217" y="1692926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0800000">
            <a:off x="17060751" y="5039646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B67AD-6654-E6B1-1388-0FD302FE2C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98" y="2832263"/>
            <a:ext cx="8904168" cy="5069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57B8C-B214-0208-DEB6-13A19D72EC52}"/>
              </a:ext>
            </a:extLst>
          </p:cNvPr>
          <p:cNvSpPr txBox="1"/>
          <p:nvPr/>
        </p:nvSpPr>
        <p:spPr>
          <a:xfrm>
            <a:off x="11369578" y="3717197"/>
            <a:ext cx="5691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Virtual Building Maps</a:t>
            </a:r>
            <a:endParaRPr lang="en-PK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D6B0D-AFD1-02DA-C70C-FC9B077DBEA4}"/>
              </a:ext>
            </a:extLst>
          </p:cNvPr>
          <p:cNvSpPr txBox="1"/>
          <p:nvPr/>
        </p:nvSpPr>
        <p:spPr>
          <a:xfrm>
            <a:off x="11369578" y="4890203"/>
            <a:ext cx="59798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Digital Gateway to explore various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Building designs.</a:t>
            </a:r>
            <a:endParaRPr lang="en-PK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4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224449" y="497968"/>
            <a:ext cx="517070" cy="206716"/>
          </a:xfrm>
          <a:custGeom>
            <a:avLst/>
            <a:gdLst/>
            <a:ahLst/>
            <a:cxnLst/>
            <a:rect l="l" t="t" r="r" b="b"/>
            <a:pathLst>
              <a:path w="517070" h="206716">
                <a:moveTo>
                  <a:pt x="0" y="0"/>
                </a:moveTo>
                <a:lnTo>
                  <a:pt x="517070" y="0"/>
                </a:lnTo>
                <a:lnTo>
                  <a:pt x="517070" y="206715"/>
                </a:lnTo>
                <a:lnTo>
                  <a:pt x="0" y="2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860999" y="8910367"/>
            <a:ext cx="454630" cy="1306411"/>
          </a:xfrm>
          <a:custGeom>
            <a:avLst/>
            <a:gdLst/>
            <a:ahLst/>
            <a:cxnLst/>
            <a:rect l="l" t="t" r="r" b="b"/>
            <a:pathLst>
              <a:path w="454630" h="1306411">
                <a:moveTo>
                  <a:pt x="0" y="0"/>
                </a:moveTo>
                <a:lnTo>
                  <a:pt x="454629" y="0"/>
                </a:lnTo>
                <a:lnTo>
                  <a:pt x="454629" y="1306411"/>
                </a:lnTo>
                <a:lnTo>
                  <a:pt x="0" y="130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779217" y="1692926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0800000">
            <a:off x="17060751" y="5039646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B8E0E-4195-44A0-A9FE-F427D83FB8A0}"/>
              </a:ext>
            </a:extLst>
          </p:cNvPr>
          <p:cNvSpPr txBox="1"/>
          <p:nvPr/>
        </p:nvSpPr>
        <p:spPr>
          <a:xfrm>
            <a:off x="1594804" y="4624147"/>
            <a:ext cx="6884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Selection &amp; Customization</a:t>
            </a:r>
            <a:endParaRPr lang="en-PK" sz="4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3FDE59-AFD0-1594-E0C1-309E14461290}"/>
              </a:ext>
            </a:extLst>
          </p:cNvPr>
          <p:cNvSpPr txBox="1"/>
          <p:nvPr/>
        </p:nvSpPr>
        <p:spPr>
          <a:xfrm>
            <a:off x="1528767" y="5760491"/>
            <a:ext cx="69645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Customers to Actively Select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Building designs and personalized layouts.</a:t>
            </a:r>
            <a:endParaRPr lang="en-PK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C3135-9D9E-70E9-604E-96F5FE7265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378" y="2072607"/>
            <a:ext cx="8128000" cy="67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09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224449" y="497968"/>
            <a:ext cx="517070" cy="206716"/>
          </a:xfrm>
          <a:custGeom>
            <a:avLst/>
            <a:gdLst/>
            <a:ahLst/>
            <a:cxnLst/>
            <a:rect l="l" t="t" r="r" b="b"/>
            <a:pathLst>
              <a:path w="517070" h="206716">
                <a:moveTo>
                  <a:pt x="0" y="0"/>
                </a:moveTo>
                <a:lnTo>
                  <a:pt x="517070" y="0"/>
                </a:lnTo>
                <a:lnTo>
                  <a:pt x="517070" y="206715"/>
                </a:lnTo>
                <a:lnTo>
                  <a:pt x="0" y="2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860999" y="8910367"/>
            <a:ext cx="454630" cy="1306411"/>
          </a:xfrm>
          <a:custGeom>
            <a:avLst/>
            <a:gdLst/>
            <a:ahLst/>
            <a:cxnLst/>
            <a:rect l="l" t="t" r="r" b="b"/>
            <a:pathLst>
              <a:path w="454630" h="1306411">
                <a:moveTo>
                  <a:pt x="0" y="0"/>
                </a:moveTo>
                <a:lnTo>
                  <a:pt x="454629" y="0"/>
                </a:lnTo>
                <a:lnTo>
                  <a:pt x="454629" y="1306411"/>
                </a:lnTo>
                <a:lnTo>
                  <a:pt x="0" y="130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779217" y="1692926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0800000">
            <a:off x="17060751" y="5039646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B8E0E-4195-44A0-A9FE-F427D83FB8A0}"/>
              </a:ext>
            </a:extLst>
          </p:cNvPr>
          <p:cNvSpPr txBox="1"/>
          <p:nvPr/>
        </p:nvSpPr>
        <p:spPr>
          <a:xfrm>
            <a:off x="1952578" y="3940863"/>
            <a:ext cx="42755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Virtual Building 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Visualization</a:t>
            </a:r>
            <a:endParaRPr lang="en-PK" sz="4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3FDE59-AFD0-1594-E0C1-309E14461290}"/>
              </a:ext>
            </a:extLst>
          </p:cNvPr>
          <p:cNvSpPr txBox="1"/>
          <p:nvPr/>
        </p:nvSpPr>
        <p:spPr>
          <a:xfrm>
            <a:off x="1318541" y="5707598"/>
            <a:ext cx="69205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 Immersive experience where customers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can virtually walk through and experience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their designs.</a:t>
            </a:r>
            <a:endParaRPr lang="en-PK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F8AB7-2D9D-E6B3-2BAA-D0CF005783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25" y="2656250"/>
            <a:ext cx="8598307" cy="57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224449" y="497968"/>
            <a:ext cx="517070" cy="206716"/>
          </a:xfrm>
          <a:custGeom>
            <a:avLst/>
            <a:gdLst/>
            <a:ahLst/>
            <a:cxnLst/>
            <a:rect l="l" t="t" r="r" b="b"/>
            <a:pathLst>
              <a:path w="517070" h="206716">
                <a:moveTo>
                  <a:pt x="0" y="0"/>
                </a:moveTo>
                <a:lnTo>
                  <a:pt x="517070" y="0"/>
                </a:lnTo>
                <a:lnTo>
                  <a:pt x="517070" y="206715"/>
                </a:lnTo>
                <a:lnTo>
                  <a:pt x="0" y="2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860999" y="8910367"/>
            <a:ext cx="454630" cy="1306411"/>
          </a:xfrm>
          <a:custGeom>
            <a:avLst/>
            <a:gdLst/>
            <a:ahLst/>
            <a:cxnLst/>
            <a:rect l="l" t="t" r="r" b="b"/>
            <a:pathLst>
              <a:path w="454630" h="1306411">
                <a:moveTo>
                  <a:pt x="0" y="0"/>
                </a:moveTo>
                <a:lnTo>
                  <a:pt x="454629" y="0"/>
                </a:lnTo>
                <a:lnTo>
                  <a:pt x="454629" y="1306411"/>
                </a:lnTo>
                <a:lnTo>
                  <a:pt x="0" y="130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15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779217" y="1692926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0800000">
            <a:off x="17060751" y="5039646"/>
            <a:ext cx="2454498" cy="3841823"/>
          </a:xfrm>
          <a:custGeom>
            <a:avLst/>
            <a:gdLst/>
            <a:ahLst/>
            <a:cxnLst/>
            <a:rect l="l" t="t" r="r" b="b"/>
            <a:pathLst>
              <a:path w="2454498" h="3841823">
                <a:moveTo>
                  <a:pt x="0" y="0"/>
                </a:moveTo>
                <a:lnTo>
                  <a:pt x="2454498" y="0"/>
                </a:lnTo>
                <a:lnTo>
                  <a:pt x="2454498" y="3841823"/>
                </a:lnTo>
                <a:lnTo>
                  <a:pt x="0" y="384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76AE9-E481-6836-6BE5-B1F0E85B61DC}"/>
              </a:ext>
            </a:extLst>
          </p:cNvPr>
          <p:cNvSpPr txBox="1"/>
          <p:nvPr/>
        </p:nvSpPr>
        <p:spPr>
          <a:xfrm>
            <a:off x="10877408" y="3469986"/>
            <a:ext cx="4695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Confirmation &amp;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Real Construction</a:t>
            </a:r>
            <a:endParaRPr lang="en-PK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C97CD-EEDA-3DF1-FA1A-3D23C5949B2D}"/>
              </a:ext>
            </a:extLst>
          </p:cNvPr>
          <p:cNvSpPr txBox="1"/>
          <p:nvPr/>
        </p:nvSpPr>
        <p:spPr>
          <a:xfrm>
            <a:off x="10243371" y="5236721"/>
            <a:ext cx="67978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transition from virtual to reality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 that is Confirming selections and initiating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 Real Constructions.</a:t>
            </a:r>
            <a:endParaRPr lang="en-PK" sz="2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64EA3-31CE-E67D-2701-B55EF2AC3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74" y="2460086"/>
            <a:ext cx="8296092" cy="53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6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167</Words>
  <Application>Microsoft Office PowerPoint</Application>
  <PresentationFormat>Custom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Anton</vt:lpstr>
      <vt:lpstr>Arial</vt:lpstr>
      <vt:lpstr>Calibri</vt:lpstr>
      <vt:lpstr>Arial Black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Orange Modern Construction Presentation</dc:title>
  <dc:creator>Abdullah Awan</dc:creator>
  <cp:lastModifiedBy>Abdullah</cp:lastModifiedBy>
  <cp:revision>2</cp:revision>
  <dcterms:created xsi:type="dcterms:W3CDTF">2006-08-16T00:00:00Z</dcterms:created>
  <dcterms:modified xsi:type="dcterms:W3CDTF">2024-07-13T19:31:43Z</dcterms:modified>
  <dc:identifier>DAFzbON-xCQ</dc:identifier>
</cp:coreProperties>
</file>